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sldIdLst>
    <p:sldId id="263" r:id="rId2"/>
    <p:sldId id="265" r:id="rId3"/>
    <p:sldId id="259" r:id="rId4"/>
    <p:sldId id="261" r:id="rId5"/>
    <p:sldId id="264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457BE-546F-460B-B0F2-FCDEF7C68715}" type="datetimeFigureOut">
              <a:rPr lang="en-US" smtClean="0"/>
              <a:pPr/>
              <a:t>4/1/2024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CD1843-9D70-4BCD-9076-CA89DA48A35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056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28335" y="1542492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28335" y="4022167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BFAC5-0CA9-4037-A6BA-24CAA761C4E5}" type="datetime1">
              <a:rPr lang="en-IN" smtClean="0"/>
              <a:t>01-04-2024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82B3-2975-4FD1-81AA-2359069A68B2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637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F2597-7529-4B40-AFD1-ABBF52EE5D57}" type="datetime1">
              <a:rPr lang="en-IN" smtClean="0"/>
              <a:t>01-04-2024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82B3-2975-4FD1-81AA-2359069A68B2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43088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47188" y="1606377"/>
            <a:ext cx="2098589" cy="512007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61285" y="1606376"/>
            <a:ext cx="7574177" cy="51200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42B9A-0E71-45F2-B92C-DA72C13BAF0F}" type="datetime1">
              <a:rPr lang="en-IN" smtClean="0"/>
              <a:t>01-04-2024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82B3-2975-4FD1-81AA-2359069A68B2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00126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C283-8A3C-4A76-A079-05B9F2C206E4}" type="datetime1">
              <a:rPr lang="en-IN" smtClean="0"/>
              <a:t>01-04-2024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82B3-2975-4FD1-81AA-2359069A68B2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07256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8930" y="1685024"/>
            <a:ext cx="963621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48930" y="4564749"/>
            <a:ext cx="963621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1DE5D-A277-4447-84F9-87F3B394049D}" type="datetime1">
              <a:rPr lang="en-IN" smtClean="0"/>
              <a:t>01-04-2024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82B3-2975-4FD1-81AA-2359069A68B2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48828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36573" y="1800912"/>
            <a:ext cx="4744995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88426" y="1800912"/>
            <a:ext cx="4744995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323FD-37F5-450A-90D9-A1BEBBD6C831}" type="datetime1">
              <a:rPr lang="en-IN" smtClean="0"/>
              <a:t>01-04-2024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82B3-2975-4FD1-81AA-2359069A68B2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01840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4216" y="365125"/>
            <a:ext cx="913117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4216" y="1736792"/>
            <a:ext cx="447769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4216" y="2560704"/>
            <a:ext cx="4477694" cy="41657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55642" y="1725571"/>
            <a:ext cx="449974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55642" y="2549482"/>
            <a:ext cx="4499746" cy="41769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AA1F7-64AF-4673-B91B-8D5FF74DB511}" type="datetime1">
              <a:rPr lang="en-IN" smtClean="0"/>
              <a:t>01-04-2024</a:t>
            </a:fld>
            <a:endParaRPr lang="en-I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82B3-2975-4FD1-81AA-2359069A68B2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30139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78F29-08F8-4142-8A49-645149BB8076}" type="datetime1">
              <a:rPr lang="en-IN" smtClean="0"/>
              <a:t>01-04-2024</a:t>
            </a:fld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82B3-2975-4FD1-81AA-2359069A68B2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3681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CF9A-FC84-47D3-90AF-A62D110CC765}" type="datetime1">
              <a:rPr lang="en-IN" smtClean="0"/>
              <a:t>01-04-2024</a:t>
            </a:fld>
            <a:endParaRPr lang="en-I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82B3-2975-4FD1-81AA-2359069A68B2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97748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6102" y="395416"/>
            <a:ext cx="8390709" cy="112446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9880" y="161762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6102" y="1648512"/>
            <a:ext cx="3497433" cy="484273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96ECA-0D4B-4FDA-8073-B3B45863BC18}" type="datetime1">
              <a:rPr lang="en-IN" smtClean="0"/>
              <a:t>01-04-2024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82B3-2975-4FD1-81AA-2359069A68B2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044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0714" y="469557"/>
            <a:ext cx="6450699" cy="9761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75166" y="170621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10714" y="1706219"/>
            <a:ext cx="3449852" cy="48736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B3793-D78E-4F4E-8877-466E05901125}" type="datetime1">
              <a:rPr lang="en-IN" smtClean="0"/>
              <a:t>01-04-2024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82B3-2975-4FD1-81AA-2359069A68B2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18184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6573" y="155060"/>
            <a:ext cx="979684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6573" y="1813348"/>
            <a:ext cx="9796848" cy="39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8578" y="6361327"/>
            <a:ext cx="1114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A6AD7-653C-44BB-A3C3-71E0D1B1DA8C}" type="datetime1">
              <a:rPr lang="en-IN" smtClean="0"/>
              <a:t>01-04-2024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578" y="5880167"/>
            <a:ext cx="18308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69540" y="6361327"/>
            <a:ext cx="619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482B3-2975-4FD1-81AA-2359069A68B2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23349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yellow ba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4517" y="0"/>
            <a:ext cx="4187483" cy="1294228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844" y="1573037"/>
            <a:ext cx="10016156" cy="528496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418579" y="2276527"/>
            <a:ext cx="953068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INTERNATIONAL SCHOOL OF MANAGAMENT EXCELLENCE</a:t>
            </a:r>
          </a:p>
          <a:p>
            <a:pPr algn="ctr"/>
            <a:endParaRPr lang="en-US" sz="2400" b="1" dirty="0" smtClean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12</a:t>
            </a:r>
            <a:r>
              <a:rPr lang="en-US" sz="2400" b="1" baseline="30000" dirty="0" smtClean="0">
                <a:solidFill>
                  <a:srgbClr val="002060"/>
                </a:solidFill>
                <a:latin typeface="Garamond" panose="02020404030301010803" pitchFamily="18" charset="0"/>
              </a:rPr>
              <a:t>th</a:t>
            </a:r>
            <a:r>
              <a:rPr lang="en-US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International Conference on Contemporary Issues in Management</a:t>
            </a:r>
          </a:p>
          <a:p>
            <a:pPr algn="ctr"/>
            <a:endParaRPr lang="en-US" sz="2400" b="1" dirty="0" smtClean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23</a:t>
            </a:r>
            <a:r>
              <a:rPr lang="en-US" sz="2400" b="1" baseline="30000" dirty="0" smtClean="0">
                <a:solidFill>
                  <a:srgbClr val="002060"/>
                </a:solidFill>
                <a:latin typeface="Garamond" panose="02020404030301010803" pitchFamily="18" charset="0"/>
              </a:rPr>
              <a:t>rd</a:t>
            </a:r>
            <a:r>
              <a:rPr lang="en-US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&amp; 24</a:t>
            </a:r>
            <a:r>
              <a:rPr lang="en-US" sz="2400" b="1" baseline="30000" dirty="0" smtClean="0">
                <a:solidFill>
                  <a:srgbClr val="002060"/>
                </a:solidFill>
                <a:latin typeface="Garamond" panose="02020404030301010803" pitchFamily="18" charset="0"/>
              </a:rPr>
              <a:t>th</a:t>
            </a:r>
            <a:r>
              <a:rPr lang="en-US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February 2024</a:t>
            </a:r>
            <a:endParaRPr lang="en-IN" sz="2400" b="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8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latin typeface="Garamond" panose="02020404030301010803" pitchFamily="18" charset="0"/>
              </a:rPr>
              <a:t>OVERVIEW OF CIM24</a:t>
            </a:r>
            <a:endParaRPr lang="en-IN" sz="4000" dirty="0">
              <a:latin typeface="Garamond" panose="02020404030301010803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82B3-2975-4FD1-81AA-2359069A68B2}" type="slidenum">
              <a:rPr lang="en-IN" sz="1000" smtClean="0"/>
              <a:pPr/>
              <a:t>2</a:t>
            </a:fld>
            <a:endParaRPr lang="en-IN" sz="1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0783" y="1757188"/>
            <a:ext cx="995795" cy="970638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80522" y="1706304"/>
            <a:ext cx="1114727" cy="11147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4853" y="1680745"/>
            <a:ext cx="1123523" cy="112352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0732" y="1680745"/>
            <a:ext cx="955712" cy="107292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13142" y="1864594"/>
            <a:ext cx="1111264" cy="75582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13620" y="1877252"/>
            <a:ext cx="1349104" cy="9142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73838" y="1919774"/>
            <a:ext cx="1559583" cy="65467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58758" y="3150190"/>
            <a:ext cx="1467860" cy="77181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33308" y="3248558"/>
            <a:ext cx="2014300" cy="59502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57787" y="3284984"/>
            <a:ext cx="1759377" cy="51297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31752" y="2908645"/>
            <a:ext cx="1153070" cy="115307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899410" y="3138924"/>
            <a:ext cx="1726503" cy="6906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36798" y="4294958"/>
            <a:ext cx="1747985" cy="62461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513173" y="4423750"/>
            <a:ext cx="1346090" cy="38965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118134" y="4196666"/>
            <a:ext cx="1480908" cy="79852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860815" y="4076783"/>
            <a:ext cx="1043126" cy="104312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165714" y="4048202"/>
            <a:ext cx="1305555" cy="130555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528347" y="4311610"/>
            <a:ext cx="1255167" cy="44280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192688" y="5489132"/>
            <a:ext cx="1490107" cy="87473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326552" y="5423360"/>
            <a:ext cx="1863261" cy="104342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544644" y="5124534"/>
            <a:ext cx="1545039" cy="15450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648" y="1757188"/>
            <a:ext cx="21209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95000"/>
                  </a:schemeClr>
                </a:solidFill>
                <a:latin typeface="Garamond" panose="02020404030301010803" pitchFamily="18" charset="0"/>
              </a:rPr>
              <a:t>Papers Received – 214</a:t>
            </a:r>
          </a:p>
          <a:p>
            <a:r>
              <a:rPr lang="en-US" sz="1400" b="1" dirty="0" smtClean="0">
                <a:solidFill>
                  <a:schemeClr val="bg1">
                    <a:lumMod val="95000"/>
                  </a:schemeClr>
                </a:solidFill>
                <a:latin typeface="Garamond" panose="02020404030301010803" pitchFamily="18" charset="0"/>
              </a:rPr>
              <a:t>Papers Presented – 138</a:t>
            </a:r>
          </a:p>
          <a:p>
            <a:endParaRPr lang="en-IN" sz="1200" b="1" dirty="0"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340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IN" sz="3600" dirty="0" smtClean="0">
                <a:latin typeface="Garamond" panose="02020404030301010803" pitchFamily="18" charset="0"/>
              </a:rPr>
              <a:t/>
            </a:r>
            <a:br>
              <a:rPr lang="en-IN" sz="3600" dirty="0" smtClean="0">
                <a:latin typeface="Garamond" panose="02020404030301010803" pitchFamily="18" charset="0"/>
              </a:rPr>
            </a:br>
            <a:r>
              <a:rPr lang="en-IN" dirty="0" smtClean="0">
                <a:latin typeface="Garamond" panose="02020404030301010803" pitchFamily="18" charset="0"/>
              </a:rPr>
              <a:t>EVOLUTION OF CONTEMPORARY ISSUES</a:t>
            </a:r>
            <a:endParaRPr lang="en-IN" dirty="0">
              <a:latin typeface="Garamond" panose="02020404030301010803" pitchFamily="18" charset="0"/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0" y="1621846"/>
            <a:ext cx="2871019" cy="1451256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 smtClean="0">
                <a:ln w="0"/>
                <a:solidFill>
                  <a:schemeClr val="tx1"/>
                </a:solidFill>
                <a:latin typeface="Garamond" panose="02020404030301010803" pitchFamily="18" charset="0"/>
              </a:rPr>
              <a:t>Globalisation </a:t>
            </a:r>
          </a:p>
          <a:p>
            <a:pPr algn="ctr"/>
            <a:r>
              <a:rPr lang="en-IN" dirty="0" smtClean="0">
                <a:ln w="0"/>
                <a:solidFill>
                  <a:schemeClr val="tx1"/>
                </a:solidFill>
                <a:latin typeface="Garamond" panose="02020404030301010803" pitchFamily="18" charset="0"/>
              </a:rPr>
              <a:t>(2008 – 2010)</a:t>
            </a:r>
            <a:endParaRPr lang="en-IN" dirty="0">
              <a:ln w="0"/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13" name="Pentagon 12"/>
          <p:cNvSpPr/>
          <p:nvPr/>
        </p:nvSpPr>
        <p:spPr>
          <a:xfrm>
            <a:off x="0" y="3472153"/>
            <a:ext cx="2871019" cy="1451256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>
                <a:ln w="0"/>
                <a:solidFill>
                  <a:schemeClr val="tx1"/>
                </a:solidFill>
                <a:latin typeface="Garamond" panose="02020404030301010803" pitchFamily="18" charset="0"/>
              </a:rPr>
              <a:t>Digital Convergence</a:t>
            </a:r>
          </a:p>
          <a:p>
            <a:pPr algn="ctr"/>
            <a:r>
              <a:rPr lang="en-IN" dirty="0">
                <a:ln w="0"/>
                <a:solidFill>
                  <a:schemeClr val="tx1"/>
                </a:solidFill>
                <a:latin typeface="Garamond" panose="02020404030301010803" pitchFamily="18" charset="0"/>
              </a:rPr>
              <a:t>(2016-2018)</a:t>
            </a:r>
          </a:p>
        </p:txBody>
      </p:sp>
      <p:sp>
        <p:nvSpPr>
          <p:cNvPr id="14" name="Pentagon 13"/>
          <p:cNvSpPr/>
          <p:nvPr/>
        </p:nvSpPr>
        <p:spPr>
          <a:xfrm>
            <a:off x="8711381" y="1621846"/>
            <a:ext cx="2910348" cy="1451256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>
                <a:ln w="0"/>
                <a:solidFill>
                  <a:schemeClr val="tx1"/>
                </a:solidFill>
                <a:latin typeface="Garamond" panose="02020404030301010803" pitchFamily="18" charset="0"/>
              </a:rPr>
              <a:t>Sustainability</a:t>
            </a:r>
          </a:p>
          <a:p>
            <a:pPr algn="ctr"/>
            <a:r>
              <a:rPr lang="en-IN" dirty="0">
                <a:ln w="0"/>
                <a:solidFill>
                  <a:schemeClr val="tx1"/>
                </a:solidFill>
                <a:latin typeface="Garamond" panose="02020404030301010803" pitchFamily="18" charset="0"/>
              </a:rPr>
              <a:t>(2014-2016)</a:t>
            </a:r>
          </a:p>
        </p:txBody>
      </p:sp>
      <p:sp>
        <p:nvSpPr>
          <p:cNvPr id="15" name="Pentagon 14"/>
          <p:cNvSpPr/>
          <p:nvPr/>
        </p:nvSpPr>
        <p:spPr>
          <a:xfrm>
            <a:off x="2871019" y="1621846"/>
            <a:ext cx="2920181" cy="1451256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>
                <a:ln w="0"/>
                <a:solidFill>
                  <a:schemeClr val="tx1"/>
                </a:solidFill>
                <a:latin typeface="Garamond" panose="02020404030301010803" pitchFamily="18" charset="0"/>
              </a:rPr>
              <a:t>Technology</a:t>
            </a:r>
          </a:p>
          <a:p>
            <a:pPr algn="ctr"/>
            <a:r>
              <a:rPr lang="en-IN" dirty="0">
                <a:ln w="0"/>
                <a:solidFill>
                  <a:schemeClr val="tx1"/>
                </a:solidFill>
                <a:latin typeface="Garamond" panose="02020404030301010803" pitchFamily="18" charset="0"/>
              </a:rPr>
              <a:t>(2010 – 2012)</a:t>
            </a:r>
          </a:p>
        </p:txBody>
      </p:sp>
      <p:sp>
        <p:nvSpPr>
          <p:cNvPr id="16" name="Pentagon 15"/>
          <p:cNvSpPr/>
          <p:nvPr/>
        </p:nvSpPr>
        <p:spPr>
          <a:xfrm>
            <a:off x="5791200" y="1621846"/>
            <a:ext cx="2910348" cy="1451256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>
                <a:ln w="0"/>
                <a:solidFill>
                  <a:schemeClr val="tx1"/>
                </a:solidFill>
                <a:latin typeface="Garamond" panose="02020404030301010803" pitchFamily="18" charset="0"/>
              </a:rPr>
              <a:t>Entrepreneurship</a:t>
            </a:r>
          </a:p>
          <a:p>
            <a:pPr algn="ctr"/>
            <a:r>
              <a:rPr lang="en-IN" dirty="0">
                <a:ln w="0"/>
                <a:solidFill>
                  <a:schemeClr val="tx1"/>
                </a:solidFill>
                <a:latin typeface="Garamond" panose="02020404030301010803" pitchFamily="18" charset="0"/>
              </a:rPr>
              <a:t>(2012-2014) </a:t>
            </a:r>
          </a:p>
        </p:txBody>
      </p:sp>
      <p:sp>
        <p:nvSpPr>
          <p:cNvPr id="17" name="Pentagon 16"/>
          <p:cNvSpPr/>
          <p:nvPr/>
        </p:nvSpPr>
        <p:spPr>
          <a:xfrm>
            <a:off x="2871019" y="3472153"/>
            <a:ext cx="2920181" cy="1451256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>
                <a:ln w="0"/>
                <a:solidFill>
                  <a:schemeClr val="tx1"/>
                </a:solidFill>
                <a:latin typeface="Garamond" panose="02020404030301010803" pitchFamily="18" charset="0"/>
              </a:rPr>
              <a:t>Industry 4.0, Analytics, Automation </a:t>
            </a:r>
            <a:r>
              <a:rPr lang="en-IN" dirty="0" err="1">
                <a:ln w="0"/>
                <a:solidFill>
                  <a:schemeClr val="tx1"/>
                </a:solidFill>
                <a:latin typeface="Garamond" panose="02020404030301010803" pitchFamily="18" charset="0"/>
              </a:rPr>
              <a:t>etc</a:t>
            </a:r>
            <a:endParaRPr lang="en-IN" dirty="0">
              <a:ln w="0"/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algn="ctr"/>
            <a:r>
              <a:rPr lang="en-IN" dirty="0">
                <a:ln w="0"/>
                <a:solidFill>
                  <a:schemeClr val="tx1"/>
                </a:solidFill>
                <a:latin typeface="Garamond" panose="02020404030301010803" pitchFamily="18" charset="0"/>
              </a:rPr>
              <a:t>(2018 – 2019)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1369540" y="5657134"/>
            <a:ext cx="619898" cy="365125"/>
          </a:xfrm>
        </p:spPr>
        <p:txBody>
          <a:bodyPr/>
          <a:lstStyle/>
          <a:p>
            <a:fld id="{371482B3-2975-4FD1-81AA-2359069A68B2}" type="slidenum">
              <a:rPr lang="en-IN" smtClean="0"/>
              <a:pPr/>
              <a:t>3</a:t>
            </a:fld>
            <a:endParaRPr lang="en-IN" dirty="0"/>
          </a:p>
        </p:txBody>
      </p:sp>
      <p:sp>
        <p:nvSpPr>
          <p:cNvPr id="11" name="Pentagon 10"/>
          <p:cNvSpPr/>
          <p:nvPr/>
        </p:nvSpPr>
        <p:spPr>
          <a:xfrm>
            <a:off x="5791200" y="3446324"/>
            <a:ext cx="2920181" cy="1451256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 err="1">
                <a:ln w="0"/>
                <a:solidFill>
                  <a:schemeClr val="tx1"/>
                </a:solidFill>
                <a:latin typeface="Garamond" panose="02020404030301010803" pitchFamily="18" charset="0"/>
              </a:rPr>
              <a:t>Covid</a:t>
            </a:r>
            <a:r>
              <a:rPr lang="en-IN" dirty="0">
                <a:ln w="0"/>
                <a:solidFill>
                  <a:schemeClr val="tx1"/>
                </a:solidFill>
                <a:latin typeface="Garamond" panose="02020404030301010803" pitchFamily="18" charset="0"/>
              </a:rPr>
              <a:t> 19, Online, </a:t>
            </a:r>
            <a:r>
              <a:rPr lang="en-IN" dirty="0" err="1">
                <a:ln w="0"/>
                <a:solidFill>
                  <a:schemeClr val="tx1"/>
                </a:solidFill>
                <a:latin typeface="Garamond" panose="02020404030301010803" pitchFamily="18" charset="0"/>
              </a:rPr>
              <a:t>Blockchain</a:t>
            </a:r>
            <a:r>
              <a:rPr lang="en-IN" dirty="0">
                <a:ln w="0"/>
                <a:solidFill>
                  <a:schemeClr val="tx1"/>
                </a:solidFill>
                <a:latin typeface="Garamond" panose="02020404030301010803" pitchFamily="18" charset="0"/>
              </a:rPr>
              <a:t>, </a:t>
            </a:r>
            <a:r>
              <a:rPr lang="en-IN" dirty="0" err="1">
                <a:ln w="0"/>
                <a:solidFill>
                  <a:schemeClr val="tx1"/>
                </a:solidFill>
                <a:latin typeface="Garamond" panose="02020404030301010803" pitchFamily="18" charset="0"/>
              </a:rPr>
              <a:t>IoT</a:t>
            </a:r>
            <a:endParaRPr lang="en-IN" dirty="0">
              <a:ln w="0"/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algn="ctr"/>
            <a:r>
              <a:rPr lang="en-IN" dirty="0">
                <a:ln w="0"/>
                <a:solidFill>
                  <a:schemeClr val="tx1"/>
                </a:solidFill>
                <a:latin typeface="Garamond" panose="02020404030301010803" pitchFamily="18" charset="0"/>
              </a:rPr>
              <a:t>(2020 – 2021)</a:t>
            </a:r>
          </a:p>
        </p:txBody>
      </p:sp>
      <p:sp>
        <p:nvSpPr>
          <p:cNvPr id="12" name="Pentagon 11"/>
          <p:cNvSpPr/>
          <p:nvPr/>
        </p:nvSpPr>
        <p:spPr>
          <a:xfrm>
            <a:off x="8711381" y="3472153"/>
            <a:ext cx="2920181" cy="1451256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>
                <a:ln w="0"/>
                <a:solidFill>
                  <a:schemeClr val="tx1"/>
                </a:solidFill>
                <a:latin typeface="Garamond" panose="02020404030301010803" pitchFamily="18" charset="0"/>
              </a:rPr>
              <a:t> Online (Learning, Buying), WFH Impact, Digital Divide  (2022), NEP</a:t>
            </a:r>
          </a:p>
        </p:txBody>
      </p:sp>
      <p:sp>
        <p:nvSpPr>
          <p:cNvPr id="19" name="Pentagon 18"/>
          <p:cNvSpPr/>
          <p:nvPr/>
        </p:nvSpPr>
        <p:spPr>
          <a:xfrm>
            <a:off x="2871019" y="5088239"/>
            <a:ext cx="2920181" cy="1451256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mtClean="0">
                <a:ln w="0"/>
                <a:solidFill>
                  <a:schemeClr val="tx1"/>
                </a:solidFill>
                <a:latin typeface="Garamond" panose="02020404030301010803" pitchFamily="18" charset="0"/>
              </a:rPr>
              <a:t>Gen AI &amp; </a:t>
            </a:r>
            <a:r>
              <a:rPr lang="en-IN" dirty="0" smtClean="0">
                <a:ln w="0"/>
                <a:solidFill>
                  <a:schemeClr val="tx1"/>
                </a:solidFill>
                <a:latin typeface="Garamond" panose="02020404030301010803" pitchFamily="18" charset="0"/>
              </a:rPr>
              <a:t>Web 3.0</a:t>
            </a:r>
            <a:endParaRPr lang="en-IN" dirty="0">
              <a:ln w="0"/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20" name="Pentagon 19"/>
          <p:cNvSpPr/>
          <p:nvPr/>
        </p:nvSpPr>
        <p:spPr>
          <a:xfrm>
            <a:off x="0" y="5114068"/>
            <a:ext cx="2871019" cy="1451256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>
                <a:ln w="0"/>
                <a:solidFill>
                  <a:schemeClr val="tx1"/>
                </a:solidFill>
                <a:latin typeface="Garamond" panose="02020404030301010803" pitchFamily="18" charset="0"/>
              </a:rPr>
              <a:t> AI / ML (</a:t>
            </a:r>
            <a:r>
              <a:rPr lang="en-IN" dirty="0" smtClean="0">
                <a:ln w="0"/>
                <a:solidFill>
                  <a:schemeClr val="tx1"/>
                </a:solidFill>
                <a:latin typeface="Garamond" panose="02020404030301010803" pitchFamily="18" charset="0"/>
              </a:rPr>
              <a:t>2023)</a:t>
            </a:r>
            <a:endParaRPr lang="en-IN" dirty="0">
              <a:ln w="0"/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6007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1" grpId="0" animBg="1"/>
      <p:bldP spid="12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sz="4000" dirty="0" smtClean="0">
                <a:latin typeface="Garamond" panose="02020404030301010803" pitchFamily="18" charset="0"/>
              </a:rPr>
              <a:t>CIM24 THEMES</a:t>
            </a:r>
            <a:endParaRPr lang="en-IN" sz="4000" dirty="0">
              <a:latin typeface="Garamond" panose="02020404030301010803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099" y="1511785"/>
            <a:ext cx="3190622" cy="534621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1600" b="1" dirty="0" smtClean="0">
                <a:ln w="0"/>
                <a:solidFill>
                  <a:schemeClr val="tx1"/>
                </a:solidFill>
                <a:latin typeface="Garamond" panose="02020404030301010803" pitchFamily="18" charset="0"/>
              </a:rPr>
              <a:t>POLITICAL AND ECONOMIC ENVIRONMENT</a:t>
            </a:r>
          </a:p>
          <a:p>
            <a:pPr algn="ctr"/>
            <a:endParaRPr lang="en-US" b="1" dirty="0" smtClean="0">
              <a:ln w="0"/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algn="ctr"/>
            <a:endParaRPr lang="en-US" b="1" dirty="0" smtClean="0">
              <a:ln w="0"/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algn="ctr"/>
            <a:endParaRPr lang="en-IN" b="1" dirty="0" smtClean="0">
              <a:ln w="0"/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n w="0"/>
                <a:solidFill>
                  <a:schemeClr val="tx1"/>
                </a:solidFill>
                <a:latin typeface="Garamond" panose="02020404030301010803" pitchFamily="18" charset="0"/>
              </a:rPr>
              <a:t>Green </a:t>
            </a:r>
            <a:r>
              <a:rPr lang="en-US" sz="1600" dirty="0">
                <a:ln w="0"/>
                <a:solidFill>
                  <a:schemeClr val="tx1"/>
                </a:solidFill>
                <a:latin typeface="Garamond" panose="02020404030301010803" pitchFamily="18" charset="0"/>
              </a:rPr>
              <a:t>Economy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n w="0"/>
                <a:solidFill>
                  <a:schemeClr val="tx1"/>
                </a:solidFill>
                <a:latin typeface="Garamond" panose="02020404030301010803" pitchFamily="18" charset="0"/>
              </a:rPr>
              <a:t>Green Finance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n w="0"/>
                <a:solidFill>
                  <a:schemeClr val="tx1"/>
                </a:solidFill>
                <a:latin typeface="Garamond" panose="02020404030301010803" pitchFamily="18" charset="0"/>
              </a:rPr>
              <a:t>Tax Deductions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ln w="0"/>
                <a:solidFill>
                  <a:schemeClr val="tx1"/>
                </a:solidFill>
                <a:latin typeface="Garamond" panose="02020404030301010803" pitchFamily="18" charset="0"/>
              </a:rPr>
              <a:t>Multilaterlism</a:t>
            </a:r>
            <a:endParaRPr lang="en-US" sz="1600" dirty="0">
              <a:ln w="0"/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n w="0"/>
                <a:solidFill>
                  <a:schemeClr val="tx1"/>
                </a:solidFill>
                <a:latin typeface="Garamond" panose="02020404030301010803" pitchFamily="18" charset="0"/>
              </a:rPr>
              <a:t>Sustainable Farming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n w="0"/>
                <a:solidFill>
                  <a:schemeClr val="tx1"/>
                </a:solidFill>
                <a:latin typeface="Garamond" panose="02020404030301010803" pitchFamily="18" charset="0"/>
              </a:rPr>
              <a:t>Agro Tourism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n w="0"/>
                <a:solidFill>
                  <a:schemeClr val="tx1"/>
                </a:solidFill>
                <a:latin typeface="Garamond" panose="02020404030301010803" pitchFamily="18" charset="0"/>
              </a:rPr>
              <a:t>Multilateral Cooperation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n w="0"/>
                <a:solidFill>
                  <a:schemeClr val="tx1"/>
                </a:solidFill>
                <a:latin typeface="Garamond" panose="02020404030301010803" pitchFamily="18" charset="0"/>
              </a:rPr>
              <a:t>Impact Of 'Make in India' Initiatives</a:t>
            </a:r>
            <a:endParaRPr lang="en-IN" sz="1600" dirty="0">
              <a:ln w="0"/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algn="ctr"/>
            <a:endParaRPr lang="en-IN" dirty="0">
              <a:ln w="0"/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algn="ctr"/>
            <a:endParaRPr lang="en-IN" dirty="0">
              <a:ln w="0"/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algn="ctr"/>
            <a:endParaRPr lang="en-US" dirty="0" smtClean="0">
              <a:ln w="0"/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algn="ctr"/>
            <a:endParaRPr lang="en-IN" dirty="0">
              <a:ln w="0"/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algn="ctr"/>
            <a:endParaRPr lang="en-IN" dirty="0">
              <a:ln w="0"/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38151" y="1511785"/>
            <a:ext cx="2778711" cy="534621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IN" sz="1600" b="1" dirty="0" smtClean="0">
              <a:ln w="0"/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algn="ctr"/>
            <a:r>
              <a:rPr lang="en-IN" sz="1600" b="1" dirty="0" smtClean="0">
                <a:ln w="0"/>
                <a:solidFill>
                  <a:schemeClr val="tx1"/>
                </a:solidFill>
                <a:latin typeface="Garamond" panose="02020404030301010803" pitchFamily="18" charset="0"/>
              </a:rPr>
              <a:t>MANAGEMENT OF TECHNOLOGY</a:t>
            </a:r>
          </a:p>
          <a:p>
            <a:pPr algn="ctr"/>
            <a:endParaRPr lang="en-US" sz="1600" b="1" dirty="0" smtClean="0">
              <a:ln w="0"/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algn="ctr"/>
            <a:endParaRPr lang="en-US" sz="1600" b="1" dirty="0">
              <a:ln w="0"/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algn="ctr"/>
            <a:endParaRPr lang="en-IN" sz="1600" b="1" dirty="0" smtClean="0">
              <a:ln w="0"/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n w="0"/>
                <a:solidFill>
                  <a:schemeClr val="tx1"/>
                </a:solidFill>
                <a:latin typeface="Garamond" panose="02020404030301010803" pitchFamily="18" charset="0"/>
              </a:rPr>
              <a:t>Cybersecurity </a:t>
            </a:r>
            <a:r>
              <a:rPr lang="en-US" sz="1600" dirty="0">
                <a:ln w="0"/>
                <a:solidFill>
                  <a:schemeClr val="tx1"/>
                </a:solidFill>
                <a:latin typeface="Garamond" panose="02020404030301010803" pitchFamily="18" charset="0"/>
              </a:rPr>
              <a:t>Adaptability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n w="0"/>
                <a:solidFill>
                  <a:schemeClr val="tx1"/>
                </a:solidFill>
                <a:latin typeface="Garamond" panose="02020404030301010803" pitchFamily="18" charset="0"/>
              </a:rPr>
              <a:t>Fintech's Role In Financial Resilience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n w="0"/>
                <a:solidFill>
                  <a:schemeClr val="tx1"/>
                </a:solidFill>
                <a:latin typeface="Garamond" panose="02020404030301010803" pitchFamily="18" charset="0"/>
              </a:rPr>
              <a:t>E-health Assimilation in Indian Hospitals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n w="0"/>
                <a:solidFill>
                  <a:schemeClr val="tx1"/>
                </a:solidFill>
                <a:latin typeface="Garamond" panose="02020404030301010803" pitchFamily="18" charset="0"/>
              </a:rPr>
              <a:t>6S Lean Manufacturing Tool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n w="0"/>
                <a:solidFill>
                  <a:schemeClr val="tx1"/>
                </a:solidFill>
                <a:latin typeface="Garamond" panose="02020404030301010803" pitchFamily="18" charset="0"/>
              </a:rPr>
              <a:t>AI Evolution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n w="0"/>
                <a:solidFill>
                  <a:schemeClr val="tx1"/>
                </a:solidFill>
                <a:latin typeface="Garamond" panose="02020404030301010803" pitchFamily="18" charset="0"/>
              </a:rPr>
              <a:t>Fintech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n w="0"/>
                <a:solidFill>
                  <a:schemeClr val="tx1"/>
                </a:solidFill>
                <a:latin typeface="Garamond" panose="02020404030301010803" pitchFamily="18" charset="0"/>
              </a:rPr>
              <a:t>E-commerce Traffic 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n w="0"/>
                <a:solidFill>
                  <a:schemeClr val="tx1"/>
                </a:solidFill>
                <a:latin typeface="Garamond" panose="02020404030301010803" pitchFamily="18" charset="0"/>
              </a:rPr>
              <a:t>Impact of </a:t>
            </a:r>
            <a:r>
              <a:rPr lang="en-US" sz="1600" dirty="0" err="1">
                <a:ln w="0"/>
                <a:solidFill>
                  <a:schemeClr val="tx1"/>
                </a:solidFill>
                <a:latin typeface="Garamond" panose="02020404030301010803" pitchFamily="18" charset="0"/>
              </a:rPr>
              <a:t>eWOM</a:t>
            </a:r>
            <a:r>
              <a:rPr lang="en-US" sz="1600" dirty="0">
                <a:ln w="0"/>
                <a:solidFill>
                  <a:schemeClr val="tx1"/>
                </a:solidFill>
                <a:latin typeface="Garamond" panose="02020404030301010803" pitchFamily="18" charset="0"/>
              </a:rPr>
              <a:t> on Customer Attitude</a:t>
            </a:r>
            <a:endParaRPr lang="en-IN" sz="1600" dirty="0">
              <a:ln w="0"/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algn="ctr"/>
            <a:endParaRPr lang="en-IN" dirty="0">
              <a:ln w="0"/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89429" y="1503768"/>
            <a:ext cx="3648722" cy="53542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IN" sz="1600" b="1" dirty="0" smtClean="0">
                <a:ln w="0"/>
                <a:solidFill>
                  <a:schemeClr val="tx1"/>
                </a:solidFill>
                <a:latin typeface="Garamond" panose="02020404030301010803" pitchFamily="18" charset="0"/>
              </a:rPr>
              <a:t>BUSINESS EXCELLENCE,COMPETITIVENESS AND SUSTAINABILITY: MANUFACTURING, SERVICES &amp; AGRICULTURAL SECTOR</a:t>
            </a:r>
          </a:p>
          <a:p>
            <a:pPr algn="ctr"/>
            <a:endParaRPr lang="en-IN" sz="1600" b="1" dirty="0" smtClean="0">
              <a:ln w="0"/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n w="0"/>
                <a:solidFill>
                  <a:schemeClr val="tx1"/>
                </a:solidFill>
                <a:latin typeface="Garamond" panose="02020404030301010803" pitchFamily="18" charset="0"/>
              </a:rPr>
              <a:t>Sustainable </a:t>
            </a:r>
            <a:r>
              <a:rPr lang="en-US" sz="1600" dirty="0">
                <a:ln w="0"/>
                <a:solidFill>
                  <a:schemeClr val="tx1"/>
                </a:solidFill>
                <a:latin typeface="Garamond" panose="02020404030301010803" pitchFamily="18" charset="0"/>
              </a:rPr>
              <a:t>Development Goals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dirty="0">
                <a:ln w="0"/>
                <a:solidFill>
                  <a:schemeClr val="tx1"/>
                </a:solidFill>
                <a:latin typeface="Garamond" panose="02020404030301010803" pitchFamily="18" charset="0"/>
              </a:rPr>
              <a:t>Psychological Empowerment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dirty="0">
                <a:ln w="0"/>
                <a:solidFill>
                  <a:schemeClr val="tx1"/>
                </a:solidFill>
                <a:latin typeface="Garamond" panose="02020404030301010803" pitchFamily="18" charset="0"/>
              </a:rPr>
              <a:t>ESG Investing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dirty="0">
                <a:ln w="0"/>
                <a:solidFill>
                  <a:schemeClr val="tx1"/>
                </a:solidFill>
                <a:latin typeface="Garamond" panose="02020404030301010803" pitchFamily="18" charset="0"/>
              </a:rPr>
              <a:t>Machine Learning Algorithms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n w="0"/>
                <a:solidFill>
                  <a:schemeClr val="tx1"/>
                </a:solidFill>
                <a:latin typeface="Garamond" panose="02020404030301010803" pitchFamily="18" charset="0"/>
              </a:rPr>
              <a:t>Spiritual Intelligence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n w="0"/>
                <a:solidFill>
                  <a:schemeClr val="tx1"/>
                </a:solidFill>
                <a:latin typeface="Garamond" panose="02020404030301010803" pitchFamily="18" charset="0"/>
              </a:rPr>
              <a:t>Energy Poverty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n w="0"/>
                <a:solidFill>
                  <a:schemeClr val="tx1"/>
                </a:solidFill>
                <a:latin typeface="Garamond" panose="02020404030301010803" pitchFamily="18" charset="0"/>
              </a:rPr>
              <a:t>Supply Chain Entrainment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n w="0"/>
                <a:solidFill>
                  <a:schemeClr val="tx1"/>
                </a:solidFill>
                <a:latin typeface="Garamond" panose="02020404030301010803" pitchFamily="18" charset="0"/>
              </a:rPr>
              <a:t>Adoption of Electric Vehicles</a:t>
            </a:r>
            <a:endParaRPr lang="en-IN" sz="1600" dirty="0">
              <a:ln w="0"/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516862" y="1511786"/>
            <a:ext cx="2675138" cy="53542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IN" sz="1600" b="1" dirty="0" smtClean="0">
              <a:ln w="0"/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algn="ctr"/>
            <a:r>
              <a:rPr lang="en-IN" sz="1600" b="1" dirty="0" smtClean="0">
                <a:ln w="0"/>
                <a:solidFill>
                  <a:schemeClr val="tx1"/>
                </a:solidFill>
                <a:latin typeface="Garamond" panose="02020404030301010803" pitchFamily="18" charset="0"/>
              </a:rPr>
              <a:t>REDEFINING MANAGEMENT EDUCATION</a:t>
            </a:r>
          </a:p>
          <a:p>
            <a:pPr algn="ctr"/>
            <a:endParaRPr lang="en-US" sz="1600" b="1" dirty="0" smtClean="0">
              <a:ln w="0"/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algn="ctr"/>
            <a:endParaRPr lang="en-IN" sz="1600" b="1" dirty="0" smtClean="0">
              <a:ln w="0"/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n w="0"/>
                <a:solidFill>
                  <a:schemeClr val="tx1"/>
                </a:solidFill>
                <a:latin typeface="Garamond" panose="02020404030301010803" pitchFamily="18" charset="0"/>
              </a:rPr>
              <a:t>Adaptive </a:t>
            </a:r>
            <a:r>
              <a:rPr lang="en-US" sz="1600" dirty="0">
                <a:ln w="0"/>
                <a:solidFill>
                  <a:schemeClr val="tx1"/>
                </a:solidFill>
                <a:latin typeface="Garamond" panose="02020404030301010803" pitchFamily="18" charset="0"/>
              </a:rPr>
              <a:t>Teaching in Higher Education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n w="0"/>
                <a:solidFill>
                  <a:schemeClr val="tx1"/>
                </a:solidFill>
                <a:latin typeface="Garamond" panose="02020404030301010803" pitchFamily="18" charset="0"/>
              </a:rPr>
              <a:t>The Impact of Online Learning Platforms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n w="0"/>
                <a:solidFill>
                  <a:schemeClr val="tx1"/>
                </a:solidFill>
                <a:latin typeface="Garamond" panose="02020404030301010803" pitchFamily="18" charset="0"/>
              </a:rPr>
              <a:t>Digital Literacy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n w="0"/>
                <a:solidFill>
                  <a:schemeClr val="tx1"/>
                </a:solidFill>
                <a:latin typeface="Garamond" panose="02020404030301010803" pitchFamily="18" charset="0"/>
              </a:rPr>
              <a:t>Influence of Socio-economic Status</a:t>
            </a:r>
            <a:endParaRPr lang="en-IN" sz="1600" dirty="0">
              <a:ln w="0"/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endParaRPr lang="en-IN" dirty="0">
              <a:ln w="0"/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algn="ctr"/>
            <a:endParaRPr lang="en-IN" dirty="0">
              <a:ln w="0"/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algn="ctr"/>
            <a:endParaRPr lang="en-IN" dirty="0">
              <a:ln w="0"/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207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sz="4000" dirty="0" smtClean="0">
                <a:latin typeface="Garamond" panose="02020404030301010803" pitchFamily="18" charset="0"/>
              </a:rPr>
              <a:t>THEMES: FUNCTIONAL AREA</a:t>
            </a:r>
            <a:endParaRPr lang="en-IN" sz="4000" dirty="0">
              <a:latin typeface="Garamond" panose="02020404030301010803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50653" y="1500095"/>
            <a:ext cx="2834411" cy="534988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IN" sz="1600" b="1" dirty="0" smtClean="0">
                <a:ln w="0"/>
                <a:solidFill>
                  <a:schemeClr val="tx1"/>
                </a:solidFill>
                <a:latin typeface="Garamond" panose="02020404030301010803" pitchFamily="18" charset="0"/>
              </a:rPr>
              <a:t>MARKETING</a:t>
            </a:r>
          </a:p>
          <a:p>
            <a:pPr algn="ctr"/>
            <a:endParaRPr lang="en-IN" sz="1600" b="1" dirty="0" smtClean="0">
              <a:ln w="0"/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n w="0"/>
                <a:solidFill>
                  <a:schemeClr val="tx1"/>
                </a:solidFill>
                <a:latin typeface="Garamond" panose="02020404030301010803" pitchFamily="18" charset="0"/>
              </a:rPr>
              <a:t>AI-powered </a:t>
            </a:r>
            <a:r>
              <a:rPr lang="en-US" sz="1400" dirty="0">
                <a:ln w="0"/>
                <a:solidFill>
                  <a:schemeClr val="tx1"/>
                </a:solidFill>
                <a:latin typeface="Garamond" panose="02020404030301010803" pitchFamily="18" charset="0"/>
              </a:rPr>
              <a:t>Influencer Campaigns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n w="0"/>
                <a:solidFill>
                  <a:schemeClr val="tx1"/>
                </a:solidFill>
                <a:latin typeface="Garamond" panose="02020404030301010803" pitchFamily="18" charset="0"/>
              </a:rPr>
              <a:t>Consumer Perceptions of Electric Vehicles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n w="0"/>
                <a:solidFill>
                  <a:schemeClr val="tx1"/>
                </a:solidFill>
                <a:latin typeface="Garamond" panose="02020404030301010803" pitchFamily="18" charset="0"/>
              </a:rPr>
              <a:t>Green Communication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n w="0"/>
                <a:solidFill>
                  <a:schemeClr val="tx1"/>
                </a:solidFill>
                <a:latin typeface="Garamond" panose="02020404030301010803" pitchFamily="18" charset="0"/>
              </a:rPr>
              <a:t>Social Media Marketing on Gen Z Purchase Intentions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ln w="0"/>
                <a:solidFill>
                  <a:schemeClr val="tx1"/>
                </a:solidFill>
                <a:latin typeface="Garamond" panose="02020404030301010803" pitchFamily="18" charset="0"/>
              </a:rPr>
              <a:t>Omnichannel</a:t>
            </a:r>
            <a:r>
              <a:rPr lang="en-US" sz="1400" dirty="0">
                <a:ln w="0"/>
                <a:solidFill>
                  <a:schemeClr val="tx1"/>
                </a:solidFill>
                <a:latin typeface="Garamond" panose="02020404030301010803" pitchFamily="18" charset="0"/>
              </a:rPr>
              <a:t> Conundrum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n w="0"/>
                <a:solidFill>
                  <a:schemeClr val="tx1"/>
                </a:solidFill>
                <a:latin typeface="Garamond" panose="02020404030301010803" pitchFamily="18" charset="0"/>
              </a:rPr>
              <a:t>Consumer Privacy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n w="0"/>
                <a:solidFill>
                  <a:schemeClr val="tx1"/>
                </a:solidFill>
                <a:latin typeface="Garamond" panose="02020404030301010803" pitchFamily="18" charset="0"/>
              </a:rPr>
              <a:t>Augmented Reality, Virtual Reality, and AI </a:t>
            </a:r>
            <a:r>
              <a:rPr lang="en-US" sz="1400" dirty="0" err="1">
                <a:ln w="0"/>
                <a:solidFill>
                  <a:schemeClr val="tx1"/>
                </a:solidFill>
                <a:latin typeface="Garamond" panose="02020404030301010803" pitchFamily="18" charset="0"/>
              </a:rPr>
              <a:t>Chatbots</a:t>
            </a:r>
            <a:endParaRPr lang="en-US" sz="1400" dirty="0">
              <a:ln w="0"/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n w="0"/>
                <a:solidFill>
                  <a:schemeClr val="tx1"/>
                </a:solidFill>
                <a:latin typeface="Garamond" panose="02020404030301010803" pitchFamily="18" charset="0"/>
              </a:rPr>
              <a:t>Customer-based Brand Equity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n w="0"/>
                <a:solidFill>
                  <a:schemeClr val="tx1"/>
                </a:solidFill>
                <a:latin typeface="Garamond" panose="02020404030301010803" pitchFamily="18" charset="0"/>
              </a:rPr>
              <a:t>Adventure Tourism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n w="0"/>
                <a:solidFill>
                  <a:schemeClr val="tx1"/>
                </a:solidFill>
                <a:latin typeface="Garamond" panose="02020404030301010803" pitchFamily="18" charset="0"/>
              </a:rPr>
              <a:t>Cloud Kitchens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n w="0"/>
                <a:solidFill>
                  <a:schemeClr val="tx1"/>
                </a:solidFill>
                <a:latin typeface="Garamond" panose="02020404030301010803" pitchFamily="18" charset="0"/>
              </a:rPr>
              <a:t>Mobile Payment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n w="0"/>
                <a:solidFill>
                  <a:schemeClr val="tx1"/>
                </a:solidFill>
                <a:latin typeface="Garamond" panose="02020404030301010803" pitchFamily="18" charset="0"/>
              </a:rPr>
              <a:t>Healthcare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n w="0"/>
                <a:solidFill>
                  <a:schemeClr val="tx1"/>
                </a:solidFill>
                <a:latin typeface="Garamond" panose="02020404030301010803" pitchFamily="18" charset="0"/>
              </a:rPr>
              <a:t>Strategic Brand Management</a:t>
            </a:r>
            <a:endParaRPr lang="en-IN" sz="1400" dirty="0">
              <a:ln w="0"/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85064" y="1508115"/>
            <a:ext cx="2553384" cy="534988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n w="0"/>
                <a:solidFill>
                  <a:schemeClr val="tx1"/>
                </a:solidFill>
                <a:latin typeface="Garamond" panose="02020404030301010803" pitchFamily="18" charset="0"/>
              </a:rPr>
              <a:t>FINANCE</a:t>
            </a:r>
          </a:p>
          <a:p>
            <a:pPr algn="ctr"/>
            <a:endParaRPr lang="en-IN" sz="1600" b="1" dirty="0" smtClean="0">
              <a:ln w="0"/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n w="0"/>
                <a:solidFill>
                  <a:schemeClr val="tx1"/>
                </a:solidFill>
                <a:latin typeface="Garamond" panose="02020404030301010803" pitchFamily="18" charset="0"/>
              </a:rPr>
              <a:t>India's </a:t>
            </a:r>
            <a:r>
              <a:rPr lang="en-US" sz="1400" dirty="0">
                <a:ln w="0"/>
                <a:solidFill>
                  <a:schemeClr val="tx1"/>
                </a:solidFill>
                <a:latin typeface="Garamond" panose="02020404030301010803" pitchFamily="18" charset="0"/>
              </a:rPr>
              <a:t>Banking And Corporate Sectors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n w="0"/>
                <a:solidFill>
                  <a:schemeClr val="tx1"/>
                </a:solidFill>
                <a:latin typeface="Garamond" panose="02020404030301010803" pitchFamily="18" charset="0"/>
              </a:rPr>
              <a:t>Climate Sustainability Strategies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n w="0"/>
                <a:solidFill>
                  <a:schemeClr val="tx1"/>
                </a:solidFill>
                <a:latin typeface="Garamond" panose="02020404030301010803" pitchFamily="18" charset="0"/>
              </a:rPr>
              <a:t>Green Finance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n w="0"/>
                <a:solidFill>
                  <a:schemeClr val="tx1"/>
                </a:solidFill>
                <a:latin typeface="Garamond" panose="02020404030301010803" pitchFamily="18" charset="0"/>
              </a:rPr>
              <a:t>Financial Literacy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n w="0"/>
                <a:solidFill>
                  <a:schemeClr val="tx1"/>
                </a:solidFill>
                <a:latin typeface="Garamond" panose="02020404030301010803" pitchFamily="18" charset="0"/>
              </a:rPr>
              <a:t>Startup Investment Decisions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n w="0"/>
                <a:solidFill>
                  <a:schemeClr val="tx1"/>
                </a:solidFill>
                <a:latin typeface="Garamond" panose="02020404030301010803" pitchFamily="18" charset="0"/>
              </a:rPr>
              <a:t>Central Bank Digital Currency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n w="0"/>
                <a:solidFill>
                  <a:schemeClr val="tx1"/>
                </a:solidFill>
                <a:latin typeface="Garamond" panose="02020404030301010803" pitchFamily="18" charset="0"/>
              </a:rPr>
              <a:t>Alternative Finance Landscape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n w="0"/>
                <a:solidFill>
                  <a:schemeClr val="tx1"/>
                </a:solidFill>
                <a:latin typeface="Garamond" panose="02020404030301010803" pitchFamily="18" charset="0"/>
              </a:rPr>
              <a:t>ESG Indices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n w="0"/>
                <a:solidFill>
                  <a:schemeClr val="tx1"/>
                </a:solidFill>
                <a:latin typeface="Garamond" panose="02020404030301010803" pitchFamily="18" charset="0"/>
              </a:rPr>
              <a:t>Financial Modeling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n w="0"/>
                <a:solidFill>
                  <a:schemeClr val="tx1"/>
                </a:solidFill>
                <a:latin typeface="Garamond" panose="02020404030301010803" pitchFamily="18" charset="0"/>
              </a:rPr>
              <a:t>Working Capital Investment Policies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n w="0"/>
                <a:solidFill>
                  <a:schemeClr val="tx1"/>
                </a:solidFill>
                <a:latin typeface="Garamond" panose="02020404030301010803" pitchFamily="18" charset="0"/>
              </a:rPr>
              <a:t>Social Entrepreneurship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n w="0"/>
                <a:solidFill>
                  <a:schemeClr val="tx1"/>
                </a:solidFill>
                <a:latin typeface="Garamond" panose="02020404030301010803" pitchFamily="18" charset="0"/>
              </a:rPr>
              <a:t>The Catalytic Effect Of The 'Make In India‘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n w="0"/>
                <a:solidFill>
                  <a:schemeClr val="tx1"/>
                </a:solidFill>
                <a:latin typeface="Garamond" panose="02020404030301010803" pitchFamily="18" charset="0"/>
              </a:rPr>
              <a:t>Corporate Valuation In The Mining Sector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n w="0"/>
                <a:solidFill>
                  <a:schemeClr val="tx1"/>
                </a:solidFill>
                <a:latin typeface="Garamond" panose="02020404030301010803" pitchFamily="18" charset="0"/>
              </a:rPr>
              <a:t>Financial Performance Of Private </a:t>
            </a:r>
            <a:r>
              <a:rPr lang="en-US" sz="1400" dirty="0" smtClean="0">
                <a:ln w="0"/>
                <a:solidFill>
                  <a:schemeClr val="tx1"/>
                </a:solidFill>
                <a:latin typeface="Garamond" panose="02020404030301010803" pitchFamily="18" charset="0"/>
              </a:rPr>
              <a:t>Banks</a:t>
            </a:r>
            <a:endParaRPr lang="en-IN" sz="1400" dirty="0">
              <a:ln w="0"/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38448" y="1508116"/>
            <a:ext cx="2415153" cy="53498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IN" sz="1600" b="1" dirty="0" smtClean="0">
                <a:ln w="0"/>
                <a:solidFill>
                  <a:schemeClr val="tx1"/>
                </a:solidFill>
                <a:latin typeface="Garamond" panose="02020404030301010803" pitchFamily="18" charset="0"/>
              </a:rPr>
              <a:t>HR/OB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>
              <a:ln w="0"/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n w="0"/>
                <a:solidFill>
                  <a:schemeClr val="tx1"/>
                </a:solidFill>
                <a:latin typeface="Garamond" panose="02020404030301010803" pitchFamily="18" charset="0"/>
              </a:rPr>
              <a:t>Employee </a:t>
            </a:r>
            <a:r>
              <a:rPr lang="en-US" sz="1400" dirty="0">
                <a:ln w="0"/>
                <a:solidFill>
                  <a:schemeClr val="tx1"/>
                </a:solidFill>
                <a:latin typeface="Garamond" panose="02020404030301010803" pitchFamily="18" charset="0"/>
              </a:rPr>
              <a:t>Well-being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n w="0"/>
                <a:solidFill>
                  <a:schemeClr val="tx1"/>
                </a:solidFill>
                <a:latin typeface="Garamond" panose="02020404030301010803" pitchFamily="18" charset="0"/>
              </a:rPr>
              <a:t>Work-life Balance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n w="0"/>
                <a:solidFill>
                  <a:schemeClr val="tx1"/>
                </a:solidFill>
                <a:latin typeface="Garamond" panose="02020404030301010803" pitchFamily="18" charset="0"/>
              </a:rPr>
              <a:t>Work-from-home Policies In IT Sector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n w="0"/>
                <a:solidFill>
                  <a:schemeClr val="tx1"/>
                </a:solidFill>
                <a:latin typeface="Garamond" panose="02020404030301010803" pitchFamily="18" charset="0"/>
              </a:rPr>
              <a:t>Online Learning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n w="0"/>
                <a:solidFill>
                  <a:schemeClr val="tx1"/>
                </a:solidFill>
                <a:latin typeface="Garamond" panose="02020404030301010803" pitchFamily="18" charset="0"/>
              </a:rPr>
              <a:t>Diversity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n w="0"/>
                <a:solidFill>
                  <a:schemeClr val="tx1"/>
                </a:solidFill>
                <a:latin typeface="Garamond" panose="02020404030301010803" pitchFamily="18" charset="0"/>
              </a:rPr>
              <a:t>The Role of Emotional Intelligence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n w="0"/>
                <a:solidFill>
                  <a:schemeClr val="tx1"/>
                </a:solidFill>
                <a:latin typeface="Garamond" panose="02020404030301010803" pitchFamily="18" charset="0"/>
              </a:rPr>
              <a:t>EU AI Act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n w="0"/>
                <a:solidFill>
                  <a:schemeClr val="tx1"/>
                </a:solidFill>
                <a:latin typeface="Garamond" panose="02020404030301010803" pitchFamily="18" charset="0"/>
              </a:rPr>
              <a:t>The Role of Flexible Working Conditions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n w="0"/>
                <a:solidFill>
                  <a:schemeClr val="tx1"/>
                </a:solidFill>
                <a:latin typeface="Garamond" panose="02020404030301010803" pitchFamily="18" charset="0"/>
              </a:rPr>
              <a:t>Perceived Organizational Justice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n w="0"/>
                <a:solidFill>
                  <a:schemeClr val="tx1"/>
                </a:solidFill>
                <a:latin typeface="Garamond" panose="02020404030301010803" pitchFamily="18" charset="0"/>
              </a:rPr>
              <a:t>Moonlighting in the IT Industry</a:t>
            </a:r>
            <a:endParaRPr lang="en-IN" sz="1400" dirty="0">
              <a:ln w="0"/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algn="ctr"/>
            <a:endParaRPr lang="en-IN" sz="1600" b="1" dirty="0">
              <a:ln w="0"/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algn="ctr"/>
            <a:endParaRPr lang="en-IN" sz="1600" b="1" dirty="0">
              <a:ln w="0"/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algn="ctr"/>
            <a:endParaRPr lang="en-IN" sz="1600" b="1" dirty="0">
              <a:ln w="0"/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algn="ctr"/>
            <a:endParaRPr lang="en-IN" sz="1600" b="1" dirty="0">
              <a:ln w="0"/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753601" y="1508116"/>
            <a:ext cx="2438399" cy="534988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IN" sz="1600" b="1" dirty="0" smtClean="0">
                <a:ln w="0"/>
                <a:solidFill>
                  <a:schemeClr val="tx1"/>
                </a:solidFill>
                <a:latin typeface="Garamond" panose="02020404030301010803" pitchFamily="18" charset="0"/>
              </a:rPr>
              <a:t>ANALYTICS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>
              <a:ln w="0"/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n w="0"/>
                <a:solidFill>
                  <a:schemeClr val="tx1"/>
                </a:solidFill>
                <a:latin typeface="Garamond" panose="02020404030301010803" pitchFamily="18" charset="0"/>
              </a:rPr>
              <a:t>Effectiveness </a:t>
            </a:r>
            <a:r>
              <a:rPr lang="en-US" sz="1400" dirty="0">
                <a:ln w="0"/>
                <a:solidFill>
                  <a:schemeClr val="tx1"/>
                </a:solidFill>
                <a:latin typeface="Garamond" panose="02020404030301010803" pitchFamily="18" charset="0"/>
              </a:rPr>
              <a:t>of the PMJAY Scheme in India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n w="0"/>
                <a:solidFill>
                  <a:schemeClr val="tx1"/>
                </a:solidFill>
                <a:latin typeface="Garamond" panose="02020404030301010803" pitchFamily="18" charset="0"/>
              </a:rPr>
              <a:t>Production Function and Technical Efficiency Frontier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n w="0"/>
                <a:solidFill>
                  <a:schemeClr val="tx1"/>
                </a:solidFill>
                <a:latin typeface="Garamond" panose="02020404030301010803" pitchFamily="18" charset="0"/>
              </a:rPr>
              <a:t>The Adoption of Blockchain-based Games</a:t>
            </a:r>
            <a:endParaRPr lang="en-IN" sz="1400" dirty="0">
              <a:ln w="0"/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endParaRPr lang="en-IN" sz="1600" dirty="0">
              <a:ln w="0"/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algn="ctr"/>
            <a:endParaRPr lang="en-IN" sz="1600" b="1" dirty="0">
              <a:ln w="0"/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algn="ctr"/>
            <a:endParaRPr lang="en-IN" sz="1600" b="1" dirty="0">
              <a:ln w="0"/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algn="ctr"/>
            <a:endParaRPr lang="en-IN" sz="1600" b="1" dirty="0">
              <a:ln w="0"/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algn="ctr"/>
            <a:endParaRPr lang="en-IN" sz="1600" b="1" dirty="0">
              <a:ln w="0"/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algn="ctr"/>
            <a:endParaRPr lang="en-IN" sz="1600" b="1" dirty="0">
              <a:ln w="0"/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algn="ctr"/>
            <a:endParaRPr lang="en-IN" sz="1600" b="1" dirty="0">
              <a:ln w="0"/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algn="ctr"/>
            <a:endParaRPr lang="en-IN" sz="1600" b="1" dirty="0">
              <a:ln w="0"/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algn="ctr"/>
            <a:endParaRPr lang="en-IN" sz="1600" b="1" dirty="0">
              <a:ln w="0"/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9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82B3-2975-4FD1-81AA-2359069A68B2}" type="slidenum">
              <a:rPr lang="en-IN" smtClean="0"/>
              <a:pPr/>
              <a:t>6</a:t>
            </a:fld>
            <a:endParaRPr lang="en-IN" dirty="0"/>
          </a:p>
        </p:txBody>
      </p:sp>
      <p:pic>
        <p:nvPicPr>
          <p:cNvPr id="1026" name="Picture 2" descr="Business Thank-You Letter Exampl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36" b="9284"/>
          <a:stretch/>
        </p:blipFill>
        <p:spPr bwMode="auto">
          <a:xfrm>
            <a:off x="2129686" y="0"/>
            <a:ext cx="10065858" cy="6847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61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5459</TotalTime>
  <Words>379</Words>
  <Application>Microsoft Office PowerPoint</Application>
  <PresentationFormat>Widescreen</PresentationFormat>
  <Paragraphs>135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Arial Black</vt:lpstr>
      <vt:lpstr>Calibri</vt:lpstr>
      <vt:lpstr>Calibri Light</vt:lpstr>
      <vt:lpstr>Garamond</vt:lpstr>
      <vt:lpstr>Office Theme</vt:lpstr>
      <vt:lpstr>PowerPoint Presentation</vt:lpstr>
      <vt:lpstr>OVERVIEW OF CIM24</vt:lpstr>
      <vt:lpstr> EVOLUTION OF CONTEMPORARY ISSUES</vt:lpstr>
      <vt:lpstr>CIM24 THEMES</vt:lpstr>
      <vt:lpstr>THEMES: FUNCTIONAL AREA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</dc:creator>
  <cp:lastModifiedBy>ISME</cp:lastModifiedBy>
  <cp:revision>308</cp:revision>
  <dcterms:created xsi:type="dcterms:W3CDTF">2016-11-30T04:46:33Z</dcterms:created>
  <dcterms:modified xsi:type="dcterms:W3CDTF">2024-04-01T05:42:33Z</dcterms:modified>
</cp:coreProperties>
</file>